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583640"/>
            <a:ext cx="2649240" cy="227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583640"/>
            <a:ext cx="2649240" cy="227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57200" y="1583640"/>
            <a:ext cx="2649240" cy="227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5720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</p:spPr>
        <p:txBody>
          <a:bodyPr lIns="0" tIns="0" rIns="0" bIns="0">
            <a:normAutofit fontScale="17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22456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</p:spPr>
        <p:txBody>
          <a:bodyPr lIns="0" tIns="0" rIns="0" bIns="0">
            <a:normAutofit fontScale="45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406008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239640" y="406008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022080" y="4060080"/>
            <a:ext cx="2649240" cy="2245680"/>
          </a:xfrm>
          <a:prstGeom prst="rect">
            <a:avLst/>
          </a:prstGeom>
        </p:spPr>
        <p:txBody>
          <a:bodyPr lIns="0" tIns="0" rIns="0" bIns="0">
            <a:normAutofit fontScale="4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Рисунок 96"/>
          <p:cNvPicPr/>
          <p:nvPr/>
        </p:nvPicPr>
        <p:blipFill>
          <a:blip r:embed="rId2"/>
          <a:stretch/>
        </p:blipFill>
        <p:spPr>
          <a:xfrm>
            <a:off x="0" y="45720"/>
            <a:ext cx="9099360" cy="6721920"/>
          </a:xfrm>
          <a:prstGeom prst="rect">
            <a:avLst/>
          </a:prstGeom>
          <a:ln>
            <a:noFill/>
          </a:ln>
        </p:spPr>
      </p:pic>
      <p:sp>
        <p:nvSpPr>
          <p:cNvPr id="12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" name="CustomShape 2"/>
          <p:cNvSpPr/>
          <p:nvPr/>
        </p:nvSpPr>
        <p:spPr>
          <a:xfrm>
            <a:off x="3239640" y="160020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CustomShape 3"/>
          <p:cNvSpPr/>
          <p:nvPr/>
        </p:nvSpPr>
        <p:spPr>
          <a:xfrm>
            <a:off x="6022080" y="160020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" name="CustomShape 4"/>
          <p:cNvSpPr/>
          <p:nvPr/>
        </p:nvSpPr>
        <p:spPr>
          <a:xfrm>
            <a:off x="457200" y="406008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CustomShape 5"/>
          <p:cNvSpPr/>
          <p:nvPr/>
        </p:nvSpPr>
        <p:spPr>
          <a:xfrm>
            <a:off x="3239640" y="406008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6"/>
          <p:cNvSpPr/>
          <p:nvPr/>
        </p:nvSpPr>
        <p:spPr>
          <a:xfrm>
            <a:off x="6022080" y="406008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6" name="Picture 2" descr="C:\Users\tumen.omo\Desktop\Памятки\логотип металлик.png"/>
          <p:cNvPicPr/>
          <p:nvPr/>
        </p:nvPicPr>
        <p:blipFill>
          <a:blip r:embed="rId3" cstate="print"/>
          <a:stretch/>
        </p:blipFill>
        <p:spPr>
          <a:xfrm>
            <a:off x="6215040" y="0"/>
            <a:ext cx="2142720" cy="2142720"/>
          </a:xfrm>
          <a:prstGeom prst="rect">
            <a:avLst/>
          </a:prstGeom>
          <a:ln>
            <a:noFill/>
          </a:ln>
        </p:spPr>
      </p:pic>
      <p:sp>
        <p:nvSpPr>
          <p:cNvPr id="127" name="CustomShape 7"/>
          <p:cNvSpPr/>
          <p:nvPr/>
        </p:nvSpPr>
        <p:spPr>
          <a:xfrm>
            <a:off x="5929200" y="2500200"/>
            <a:ext cx="2785680" cy="14758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FF0000"/>
                </a:solidFill>
                <a:latin typeface="Arial"/>
                <a:ea typeface="DejaVu Sans"/>
              </a:rPr>
              <a:t>ДЕЙСТВИЯ НАСЕЛЕНИЯ ПРИ </a:t>
            </a:r>
            <a:r>
              <a:rPr lang="ru-RU" sz="1800" b="1" strike="noStrike" spc="-1" dirty="0" smtClean="0">
                <a:solidFill>
                  <a:srgbClr val="FF0000"/>
                </a:solidFill>
                <a:latin typeface="Arial"/>
                <a:ea typeface="DejaVu Sans"/>
              </a:rPr>
              <a:t>ВОЗНИКНОВЕНИИ ЧРЕЗВЫЧАЙНЫХ СИТУАЦИЙ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28" name="TextShape 8"/>
          <p:cNvSpPr txBox="1"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TextShape 9"/>
          <p:cNvSpPr txBox="1"/>
          <p:nvPr/>
        </p:nvSpPr>
        <p:spPr>
          <a:xfrm>
            <a:off x="214282" y="357166"/>
            <a:ext cx="2786082" cy="50006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25000" lnSpcReduction="20000"/>
          </a:bodyPr>
          <a:lstStyle/>
          <a:p>
            <a:pPr algn="just"/>
            <a:r>
              <a:rPr lang="ru-RU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БЕЗОПАСНОСТИ НА ЛЬДУ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  При переходе по льду необходимо пользоваться оборудованными ледовыми переправами или проложенными тропами, а при их отсутствии, прежде чем двигаться по льду, следует наметить маршрут и убедиться в прочности льда с помощью палки. Категорически запрещается проверять прочность льда ударами ноги. Безопасным для перехода является лед с зеленоватым оттенком и толщиной не менее 7 сантиметров.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      При переходе по льду необходимо следовать друг за другом на расстоянии 5 - 6 метров и быть готовым оказать немедленную помощь идущему впереди. 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      Во время рыбной ловли нельзя пробивать много лунок на ограниченной площади, прыгать и бегать по льду, собираться большими группами.</a:t>
            </a:r>
          </a:p>
          <a:p>
            <a:pPr algn="just"/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Помните! При оказании помощи человеку, длительное время находившемуся в холодной воде, ни в коем случае нельзя давать ему алкогольные напитки. Алкоголь, расслабляя скованные холодом сосуды конечностей, усилит поступление холодной крови к сердцу. Алкоголь в таком случае провоцирует резкое неуправляемое снижение внутренней температуры тела. А это может привести к летальному исходу. Растирание спиртом или водкой конечностей и отдельных участков тела малоэффективно.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2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TextShape 10"/>
          <p:cNvSpPr txBox="1"/>
          <p:nvPr/>
        </p:nvSpPr>
        <p:spPr>
          <a:xfrm>
            <a:off x="3000364" y="1142984"/>
            <a:ext cx="2643206" cy="516277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200" b="1" strike="noStrike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200" b="1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200" b="1" strike="noStrike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1080" indent="-180360" algn="ctr">
              <a:lnSpc>
                <a:spcPct val="100000"/>
              </a:lnSpc>
            </a:pPr>
            <a:endParaRPr lang="ru-RU" sz="1200" b="1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1080" indent="-180360" algn="ctr">
              <a:lnSpc>
                <a:spcPct val="100000"/>
              </a:lnSpc>
            </a:pPr>
            <a:r>
              <a:rPr lang="ru-RU" sz="1200" b="1" strike="noStrike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СЛУЖБА </a:t>
            </a:r>
            <a:r>
              <a:rPr lang="ru-RU" sz="12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СПАСЕНИЯ   </a:t>
            </a:r>
            <a:r>
              <a:rPr lang="ru-RU" sz="1200" b="1" strike="noStrike" spc="-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01</a:t>
            </a:r>
            <a:endParaRPr lang="ru-RU" sz="12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680" indent="-84960"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абонентов мобильной  связи  </a:t>
            </a:r>
            <a:endParaRPr lang="ru-RU" sz="12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680" indent="-84960"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112</a:t>
            </a:r>
            <a:endParaRPr lang="ru-RU" sz="12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680" indent="-8496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TextShape 11"/>
          <p:cNvSpPr txBox="1"/>
          <p:nvPr/>
        </p:nvSpPr>
        <p:spPr>
          <a:xfrm>
            <a:off x="214282" y="5429264"/>
            <a:ext cx="2500330" cy="87649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3500"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ГРАЖДАНЕ! </a:t>
            </a:r>
            <a:endParaRPr lang="ru-RU" sz="9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ЛЮБОЙ ОБСТАНОВКЕ </a:t>
            </a:r>
            <a:endParaRPr lang="ru-RU" sz="9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ТЕРЯЙТЕ САМООБЛАДАНИЯ, </a:t>
            </a:r>
            <a:endParaRPr lang="ru-RU" sz="9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ПОДДАВАЙТЕСЬ ПАНИКЕ, ДЕЙСТВУЙТЕ </a:t>
            </a:r>
            <a:r>
              <a:rPr lang="ru-RU" sz="900" b="1" strike="noStrike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БЫСТРО</a:t>
            </a:r>
            <a:r>
              <a:rPr lang="ru-RU" sz="900" b="1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УВЕРЕННО</a:t>
            </a:r>
            <a:endParaRPr lang="ru-RU" sz="9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БЕЗ </a:t>
            </a:r>
            <a:r>
              <a:rPr lang="ru-RU" sz="900" b="1" strike="noStrike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СУЕТЫ!</a:t>
            </a:r>
            <a:endParaRPr lang="ru-RU" sz="9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TextShape 12"/>
          <p:cNvSpPr txBox="1"/>
          <p:nvPr/>
        </p:nvSpPr>
        <p:spPr>
          <a:xfrm>
            <a:off x="6072198" y="4060080"/>
            <a:ext cx="2643206" cy="2245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1" strike="noStrike" spc="-1" dirty="0" smtClean="0">
                <a:solidFill>
                  <a:srgbClr val="002060"/>
                </a:solidFill>
                <a:latin typeface="Times New Roman"/>
              </a:rPr>
              <a:t>ЖИТЕЛЮ 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</a:rPr>
              <a:t>ТЮМЕНСКОЙ ОБЛАСТИ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300" b="0" strike="noStrike" spc="-1" dirty="0">
                <a:solidFill>
                  <a:srgbClr val="002060"/>
                </a:solidFill>
                <a:latin typeface="Times New Roman"/>
              </a:rPr>
              <a:t>Главное управление МЧС </a:t>
            </a:r>
            <a:r>
              <a:rPr lang="ru-RU" sz="1300" b="0" strike="noStrike" spc="-1" dirty="0" smtClean="0">
                <a:solidFill>
                  <a:srgbClr val="002060"/>
                </a:solidFill>
                <a:latin typeface="Times New Roman"/>
              </a:rPr>
              <a:t>России</a:t>
            </a:r>
          </a:p>
          <a:p>
            <a:pPr algn="ctr">
              <a:lnSpc>
                <a:spcPct val="100000"/>
              </a:lnSpc>
            </a:pPr>
            <a:r>
              <a:rPr lang="ru-RU" sz="1300" b="0" strike="noStrike" spc="-1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1300" b="0" strike="noStrike" spc="-1" dirty="0">
                <a:solidFill>
                  <a:srgbClr val="002060"/>
                </a:solidFill>
                <a:latin typeface="Times New Roman"/>
              </a:rPr>
              <a:t>по Тюменской области</a:t>
            </a:r>
            <a:endParaRPr lang="ru-RU" sz="13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TextShape 13"/>
          <p:cNvSpPr txBox="1"/>
          <p:nvPr/>
        </p:nvSpPr>
        <p:spPr>
          <a:xfrm>
            <a:off x="6022080" y="4060080"/>
            <a:ext cx="2649240" cy="2245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TextShape 14"/>
          <p:cNvSpPr txBox="1"/>
          <p:nvPr/>
        </p:nvSpPr>
        <p:spPr>
          <a:xfrm>
            <a:off x="6022080" y="4060080"/>
            <a:ext cx="2649240" cy="2245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142852"/>
            <a:ext cx="300039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ПОВЕДЕНИЯ ПРИ ВОЗНИКНОВЕНИИ ПОЖАРА</a:t>
            </a:r>
          </a:p>
          <a:p>
            <a:pPr algn="just">
              <a:defRPr/>
            </a:pP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не паниковать;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вызвать пожарных и спасателей по телефону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01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если огонь виден в дыму, то попытаться погасить огонь самостоятельно на начальной стадии горения первичными средствами пожаротушения;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сорвать горящие шторы, затоптать огонь ногами, залить водой или бросить в емкость с водой;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отключить электрические и газовые приборы, закрыть все окна и двери;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помочь выйти старикам и маленьким детям или вынести их;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взять с собой документы и ценные вещи;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быстро покинуть опасную зону по заранее изученному безопасному маршруту;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использовать для защиты от огня и теплового излучения влажную ткань;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не закрывать входную дверь на ключ, не пользоваться лифтом;</a:t>
            </a:r>
          </a:p>
          <a:p>
            <a:pPr marL="176213" indent="-176213" algn="just">
              <a:buFont typeface="Wingdings" pitchFamily="2" charset="2"/>
              <a:buChar char="q"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 невозможности самостоятельного выхода из помещения лечь на пол, подавать звуковые сигналы о помощи.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03"/>
          <p:cNvPicPr/>
          <p:nvPr/>
        </p:nvPicPr>
        <p:blipFill>
          <a:blip r:embed="rId2"/>
          <a:stretch/>
        </p:blipFill>
        <p:spPr>
          <a:xfrm>
            <a:off x="0" y="45720"/>
            <a:ext cx="9099360" cy="672192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3239640" y="142920"/>
            <a:ext cx="2832120" cy="700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640"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FF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ДЕЙСТВИЯ НАСЕЛЕНИЯ ПРИ УГРОЗЕ И ВОЗНИКНОВЕНИИ НАВОДНЕНИЯ</a:t>
            </a:r>
            <a:endParaRPr lang="ru-RU" sz="11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432000" indent="-323640" algn="ctr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    При   получении   сигнала </a:t>
            </a:r>
            <a:r>
              <a:rPr lang="ru-RU" sz="1100" b="1" strike="noStrike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(сообщения</a:t>
            </a:r>
            <a:r>
              <a:rPr lang="ru-RU" sz="11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)   об угрозе возникновения наводнения: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сообщите об этом вашим близким, соседям;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подготовьте документы, ценные вещи, медикаменты, запас продуктов, электрические фонари и т.п. Необходимые вещи уложите в специальный чемодан или рюкзак;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перенесите имущество и материальные ценности в безопасное место (чердак, крыша) или уложите их повыше (на шкафы, антресоли);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изучите с членами семьи пути эвакуации, возможные границы затопления (наводнения), а также уточните  место расположения сборного эвакуационного пункта;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ознакомьтесь с местонахождением лодок, плотов на случай внезапного и бурно развивающегося наводнения.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Перед эвакуацией для сохранения своего дома следует: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Отключить воду, газ, электричество.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Погасить огонь в печах.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Закрыть окна и двери, при необходимости - обить окна и двери первых этажей досками или фанерой.</a:t>
            </a:r>
            <a:endParaRPr lang="ru-RU" sz="11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6022080" y="160020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4"/>
          <p:cNvSpPr/>
          <p:nvPr/>
        </p:nvSpPr>
        <p:spPr>
          <a:xfrm>
            <a:off x="457200" y="1512000"/>
            <a:ext cx="2649240" cy="4793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5"/>
          <p:cNvSpPr/>
          <p:nvPr/>
        </p:nvSpPr>
        <p:spPr>
          <a:xfrm>
            <a:off x="3239640" y="406008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1" name="CustomShape 6"/>
          <p:cNvSpPr/>
          <p:nvPr/>
        </p:nvSpPr>
        <p:spPr>
          <a:xfrm>
            <a:off x="6022080" y="4060080"/>
            <a:ext cx="2649240" cy="224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CustomShape 7"/>
          <p:cNvSpPr/>
          <p:nvPr/>
        </p:nvSpPr>
        <p:spPr>
          <a:xfrm>
            <a:off x="16920" y="144000"/>
            <a:ext cx="3089520" cy="6613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</p:txBody>
      </p:sp>
      <p:sp>
        <p:nvSpPr>
          <p:cNvPr id="145" name="CustomShape 8"/>
          <p:cNvSpPr/>
          <p:nvPr/>
        </p:nvSpPr>
        <p:spPr>
          <a:xfrm>
            <a:off x="6249240" y="142920"/>
            <a:ext cx="2678400" cy="464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endParaRPr lang="ru-RU" sz="1100" b="0" strike="noStrike" spc="-1" dirty="0">
              <a:latin typeface="Arial"/>
            </a:endParaRPr>
          </a:p>
        </p:txBody>
      </p:sp>
      <p:pic>
        <p:nvPicPr>
          <p:cNvPr id="1026" name="Picture 2" descr="C:\Users\степанова-мл\Desktop\Памятки\22-03-2021_12-54-54\DSC00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049584"/>
            <a:ext cx="2079622" cy="116945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3000364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ПОВЕДЕНИЯ В ОЧАГЕ ЛЕСНОГО ПОЖАРА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необходимо очистить вокруг себя возможно большую площадь от листвы, травы и веток;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необходимо обильно смочить одежду, рот и нос желательно прикрыть мокрой ватно-марлевой повязкой или полотенцем, снять всю плавящуюся одежду;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избавиться от горючего и легковоспламеняющегося снаряжения, если есть возможность, то периодически смачивайте высохшие участки материала на одежде;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зарыться во влажный грунт;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голову, конечности, открытые участки тела обмотать любым негорючим материалом, по возможности смочив его водой, но не очень плотно, чтобы при возгорании можно было мгновенно снять.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сухое время года и в пожароопасных местах следует соблюдать особую осторожность при обращении с огнем: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предназначенное под костер место нужно очищать от сухой травы, листьев, веток и другого лесного мусора;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не разводите огонь вблизи нависающих крон деревьев, в хвойных молодняках, среди сухостойного камыша и на торфянике;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не оставляйте костер без присмотра;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не покидайте место привала, не убедившись, что костер потушен;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в степи костер лучше разводить на участках голой земли;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возле огня всегда должен находиться дежурный - костровой;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если возникли небольшие очаги пожара, то их необходимо немедленно тушить: заливать водой, засыпать песком, землей, накрывать кусками брезента, прикрывая доступ кислорода, затаптывать и сбивать мокрыми тряпками или пучками веток;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категорически недопустимо поджигать лес с целью подачи сигнала бедствия.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072198" y="0"/>
            <a:ext cx="292895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9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49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49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49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49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Доведение сигналов гражданской обороны осуществляется путем подачи </a:t>
            </a:r>
            <a:r>
              <a:rPr kumimoji="0" lang="ru-RU" sz="10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предупредительного сигнала</a:t>
            </a:r>
            <a:r>
              <a:rPr kumimoji="0" lang="ru-RU" sz="10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«ВНИМАНИЕ ВСЕМ!»,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предусматривающего включение сирен, прерывистых гудков и других средств громкоговорящей связи с последующей передачей речевой информации.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этом необходимо включить телевизор, радиоприемник, репродуктор радиотрансляционной сети и прослушать сообщение о нижеперечисленных сигналах или информацию о действии в ЧС.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сигналу «ВОЗДУШНАЯ ТРЕВОГА»: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1.Отключить свет, газ, воду, отопительные приборы.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2.Взять документы.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3.Плотно закрыть окна.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4.Пройти в закрепленное защитное сооружение или простейшее укрытие.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сигналу «ХИМИЧЕСКАЯ ТРЕВОГА»*: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1.Отключить свет, газ, воду, отопительные приборы.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2.Взять документы.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3.Плотно закрыть окна, отключить вытяжку, обеспечить герметизацию помещений.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4.Использовать средства индивидуальной защиты (при наличии), остаться в герметичном помещении или укрыться в закрепленном защитном сооружении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сигналу «УГРОЗА КАТАСТРОФИЧЕСКОГО ЗАТОПЛЕНИЯ»*: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Отключить свет, газ, воду, отопительные приборы.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Взять с собой документы.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492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Осуществить эвакуацию или, при ее невозможности, занять верхние ярусы прочных сооружений до прибытия помощи.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29942" y="0"/>
            <a:ext cx="28283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ДЕЙСТВИЯ НАСЕЛЕНИЯ ПО СИГНАЛАМ ГРАЖДАНСКОЙ ОБОРОНЫ</a:t>
            </a:r>
            <a:endParaRPr lang="ru-RU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392</TotalTime>
  <Words>966</Words>
  <Application>Microsoft Office PowerPoint</Application>
  <PresentationFormat>Экран (4:3)</PresentationFormat>
  <Paragraphs>121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Office Theme</vt:lpstr>
      <vt:lpstr>Office Theme</vt:lpstr>
      <vt:lpstr>Office Theme</vt:lpstr>
      <vt:lpstr>Презентация PowerPoint</vt:lpstr>
      <vt:lpstr>Презентация PowerPoint</vt:lpstr>
    </vt:vector>
  </TitlesOfParts>
  <Company>ОУМЦ по ГО и ЧС Тюменской области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Людмила Николаевна Ерженкова</dc:creator>
  <dc:description/>
  <cp:lastModifiedBy>Пантелеев Олег Юрьевич</cp:lastModifiedBy>
  <cp:revision>49</cp:revision>
  <dcterms:created xsi:type="dcterms:W3CDTF">2013-02-07T08:26:02Z</dcterms:created>
  <dcterms:modified xsi:type="dcterms:W3CDTF">2021-05-28T08:05:52Z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ОУМЦ по ГО и ЧС Тюменской области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4</vt:i4>
  </property>
</Properties>
</file>